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2" r:id="rId5"/>
    <p:sldId id="263" r:id="rId6"/>
    <p:sldId id="260" r:id="rId7"/>
    <p:sldId id="257"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2/18/2019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2/18/2019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B0560-F708-4BE9-8B99-DEE992728CAD}"/>
              </a:ext>
            </a:extLst>
          </p:cNvPr>
          <p:cNvSpPr>
            <a:spLocks noGrp="1"/>
          </p:cNvSpPr>
          <p:nvPr>
            <p:ph type="ctrTitle"/>
          </p:nvPr>
        </p:nvSpPr>
        <p:spPr>
          <a:xfrm>
            <a:off x="1751012" y="609601"/>
            <a:ext cx="8676222" cy="3750364"/>
          </a:xfrm>
        </p:spPr>
        <p:txBody>
          <a:bodyPr/>
          <a:lstStyle/>
          <a:p>
            <a:r>
              <a:rPr lang="es-MX" dirty="0"/>
              <a:t>Mesa interactiva</a:t>
            </a:r>
            <a:br>
              <a:rPr lang="es-MX" dirty="0"/>
            </a:br>
            <a:r>
              <a:rPr lang="es-MX" dirty="0"/>
              <a:t>Prototipo Funcional </a:t>
            </a:r>
          </a:p>
        </p:txBody>
      </p:sp>
      <p:sp>
        <p:nvSpPr>
          <p:cNvPr id="3" name="Subtítulo 2">
            <a:extLst>
              <a:ext uri="{FF2B5EF4-FFF2-40B4-BE49-F238E27FC236}">
                <a16:creationId xmlns:a16="http://schemas.microsoft.com/office/drawing/2014/main" id="{860B17C1-8B66-4453-A49C-B0732AD9D21F}"/>
              </a:ext>
            </a:extLst>
          </p:cNvPr>
          <p:cNvSpPr>
            <a:spLocks noGrp="1"/>
          </p:cNvSpPr>
          <p:nvPr>
            <p:ph type="subTitle" idx="1"/>
          </p:nvPr>
        </p:nvSpPr>
        <p:spPr>
          <a:xfrm>
            <a:off x="1751012" y="4585252"/>
            <a:ext cx="8676222" cy="1205948"/>
          </a:xfrm>
        </p:spPr>
        <p:txBody>
          <a:bodyPr/>
          <a:lstStyle/>
          <a:p>
            <a:r>
              <a:rPr lang="es-MX" dirty="0"/>
              <a:t>Equipo numero 9</a:t>
            </a:r>
          </a:p>
        </p:txBody>
      </p:sp>
    </p:spTree>
    <p:extLst>
      <p:ext uri="{BB962C8B-B14F-4D97-AF65-F5344CB8AC3E}">
        <p14:creationId xmlns:p14="http://schemas.microsoft.com/office/powerpoint/2010/main" val="183712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A23789-185A-44F0-ACB8-A3F70A468313}"/>
              </a:ext>
            </a:extLst>
          </p:cNvPr>
          <p:cNvSpPr>
            <a:spLocks noGrp="1"/>
          </p:cNvSpPr>
          <p:nvPr>
            <p:ph type="title"/>
          </p:nvPr>
        </p:nvSpPr>
        <p:spPr>
          <a:xfrm>
            <a:off x="483706" y="76199"/>
            <a:ext cx="9905998" cy="1905000"/>
          </a:xfrm>
        </p:spPr>
        <p:txBody>
          <a:bodyPr/>
          <a:lstStyle/>
          <a:p>
            <a:r>
              <a:rPr lang="es-MX" dirty="0"/>
              <a:t>Estadísticas del  prototipo funcional vs prototipo no funcional</a:t>
            </a:r>
          </a:p>
        </p:txBody>
      </p:sp>
      <p:graphicFrame>
        <p:nvGraphicFramePr>
          <p:cNvPr id="4" name="Marcador de contenido 3">
            <a:extLst>
              <a:ext uri="{FF2B5EF4-FFF2-40B4-BE49-F238E27FC236}">
                <a16:creationId xmlns:a16="http://schemas.microsoft.com/office/drawing/2014/main" id="{26EF1533-4DCA-49E5-A273-708DBFF8FD43}"/>
              </a:ext>
            </a:extLst>
          </p:cNvPr>
          <p:cNvGraphicFramePr>
            <a:graphicFrameLocks noGrp="1"/>
          </p:cNvGraphicFramePr>
          <p:nvPr>
            <p:ph idx="1"/>
            <p:extLst>
              <p:ext uri="{D42A27DB-BD31-4B8C-83A1-F6EECF244321}">
                <p14:modId xmlns:p14="http://schemas.microsoft.com/office/powerpoint/2010/main" val="1158924071"/>
              </p:ext>
            </p:extLst>
          </p:nvPr>
        </p:nvGraphicFramePr>
        <p:xfrm>
          <a:off x="1637181" y="4127658"/>
          <a:ext cx="7679097" cy="1904999"/>
        </p:xfrm>
        <a:graphic>
          <a:graphicData uri="http://schemas.openxmlformats.org/drawingml/2006/table">
            <a:tbl>
              <a:tblPr>
                <a:tableStyleId>{5C22544A-7EE6-4342-B048-85BDC9FD1C3A}</a:tableStyleId>
              </a:tblPr>
              <a:tblGrid>
                <a:gridCol w="819371">
                  <a:extLst>
                    <a:ext uri="{9D8B030D-6E8A-4147-A177-3AD203B41FA5}">
                      <a16:colId xmlns:a16="http://schemas.microsoft.com/office/drawing/2014/main" val="307345622"/>
                    </a:ext>
                  </a:extLst>
                </a:gridCol>
                <a:gridCol w="1413083">
                  <a:extLst>
                    <a:ext uri="{9D8B030D-6E8A-4147-A177-3AD203B41FA5}">
                      <a16:colId xmlns:a16="http://schemas.microsoft.com/office/drawing/2014/main" val="2823590852"/>
                    </a:ext>
                  </a:extLst>
                </a:gridCol>
                <a:gridCol w="2133600">
                  <a:extLst>
                    <a:ext uri="{9D8B030D-6E8A-4147-A177-3AD203B41FA5}">
                      <a16:colId xmlns:a16="http://schemas.microsoft.com/office/drawing/2014/main" val="2787786208"/>
                    </a:ext>
                  </a:extLst>
                </a:gridCol>
                <a:gridCol w="2358887">
                  <a:extLst>
                    <a:ext uri="{9D8B030D-6E8A-4147-A177-3AD203B41FA5}">
                      <a16:colId xmlns:a16="http://schemas.microsoft.com/office/drawing/2014/main" val="2818791701"/>
                    </a:ext>
                  </a:extLst>
                </a:gridCol>
                <a:gridCol w="954156">
                  <a:extLst>
                    <a:ext uri="{9D8B030D-6E8A-4147-A177-3AD203B41FA5}">
                      <a16:colId xmlns:a16="http://schemas.microsoft.com/office/drawing/2014/main" val="404592863"/>
                    </a:ext>
                  </a:extLst>
                </a:gridCol>
              </a:tblGrid>
              <a:tr h="762179">
                <a:tc>
                  <a:txBody>
                    <a:bodyPr/>
                    <a:lstStyle/>
                    <a:p>
                      <a:pPr algn="l">
                        <a:lnSpc>
                          <a:spcPct val="107000"/>
                        </a:lnSpc>
                      </a:pPr>
                      <a:endParaRPr lang="es-MX" sz="1100">
                        <a:effectLst/>
                        <a:latin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Uso del sistema(1-8)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dirty="0">
                          <a:effectLst/>
                        </a:rPr>
                        <a:t>Calidad Documentación(9-15)</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Calidad de interfaz(16-18)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General</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425531800"/>
                  </a:ext>
                </a:extLst>
              </a:tr>
              <a:tr h="317275">
                <a:tc>
                  <a:txBody>
                    <a:bodyPr/>
                    <a:lstStyle/>
                    <a:p>
                      <a:pPr algn="l">
                        <a:lnSpc>
                          <a:spcPct val="107000"/>
                        </a:lnSpc>
                        <a:spcAft>
                          <a:spcPts val="800"/>
                        </a:spcAft>
                      </a:pPr>
                      <a:r>
                        <a:rPr lang="es-MX" sz="1100">
                          <a:effectLst/>
                        </a:rPr>
                        <a:t>Alto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6.428571429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6.428571429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6.142857143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20073867"/>
                  </a:ext>
                </a:extLst>
              </a:tr>
              <a:tr h="317275">
                <a:tc>
                  <a:txBody>
                    <a:bodyPr/>
                    <a:lstStyle/>
                    <a:p>
                      <a:pPr algn="l">
                        <a:lnSpc>
                          <a:spcPct val="107000"/>
                        </a:lnSpc>
                        <a:spcAft>
                          <a:spcPts val="800"/>
                        </a:spcAft>
                      </a:pPr>
                      <a:r>
                        <a:rPr lang="es-MX" sz="1100">
                          <a:effectLst/>
                        </a:rPr>
                        <a:t>Bajo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5.719285714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5.571428571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5.857142857</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297642736"/>
                  </a:ext>
                </a:extLst>
              </a:tr>
              <a:tr h="508270">
                <a:tc>
                  <a:txBody>
                    <a:bodyPr/>
                    <a:lstStyle/>
                    <a:p>
                      <a:pPr algn="l">
                        <a:lnSpc>
                          <a:spcPct val="107000"/>
                        </a:lnSpc>
                        <a:spcAft>
                          <a:spcPts val="800"/>
                        </a:spcAft>
                      </a:pPr>
                      <a:r>
                        <a:rPr lang="es-MX" sz="1100">
                          <a:effectLst/>
                        </a:rPr>
                        <a:t>Promedio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5.952380952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5.952380952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dirty="0">
                          <a:effectLst/>
                        </a:rPr>
                        <a:t>6</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863737804"/>
                  </a:ext>
                </a:extLst>
              </a:tr>
            </a:tbl>
          </a:graphicData>
        </a:graphic>
      </p:graphicFrame>
      <p:graphicFrame>
        <p:nvGraphicFramePr>
          <p:cNvPr id="5" name="Tabla 4">
            <a:extLst>
              <a:ext uri="{FF2B5EF4-FFF2-40B4-BE49-F238E27FC236}">
                <a16:creationId xmlns:a16="http://schemas.microsoft.com/office/drawing/2014/main" id="{A861A172-2716-48E9-9907-63F19B1F3CA7}"/>
              </a:ext>
            </a:extLst>
          </p:cNvPr>
          <p:cNvGraphicFramePr>
            <a:graphicFrameLocks noGrp="1"/>
          </p:cNvGraphicFramePr>
          <p:nvPr>
            <p:extLst>
              <p:ext uri="{D42A27DB-BD31-4B8C-83A1-F6EECF244321}">
                <p14:modId xmlns:p14="http://schemas.microsoft.com/office/powerpoint/2010/main" val="3682300500"/>
              </p:ext>
            </p:extLst>
          </p:nvPr>
        </p:nvGraphicFramePr>
        <p:xfrm>
          <a:off x="1635912" y="1981199"/>
          <a:ext cx="7680366" cy="1904999"/>
        </p:xfrm>
        <a:graphic>
          <a:graphicData uri="http://schemas.openxmlformats.org/drawingml/2006/table">
            <a:tbl>
              <a:tblPr>
                <a:tableStyleId>{5C22544A-7EE6-4342-B048-85BDC9FD1C3A}</a:tableStyleId>
              </a:tblPr>
              <a:tblGrid>
                <a:gridCol w="828101">
                  <a:extLst>
                    <a:ext uri="{9D8B030D-6E8A-4147-A177-3AD203B41FA5}">
                      <a16:colId xmlns:a16="http://schemas.microsoft.com/office/drawing/2014/main" val="3562010310"/>
                    </a:ext>
                  </a:extLst>
                </a:gridCol>
                <a:gridCol w="1755441">
                  <a:extLst>
                    <a:ext uri="{9D8B030D-6E8A-4147-A177-3AD203B41FA5}">
                      <a16:colId xmlns:a16="http://schemas.microsoft.com/office/drawing/2014/main" val="1592673773"/>
                    </a:ext>
                  </a:extLst>
                </a:gridCol>
                <a:gridCol w="1790467">
                  <a:extLst>
                    <a:ext uri="{9D8B030D-6E8A-4147-A177-3AD203B41FA5}">
                      <a16:colId xmlns:a16="http://schemas.microsoft.com/office/drawing/2014/main" val="90592793"/>
                    </a:ext>
                  </a:extLst>
                </a:gridCol>
                <a:gridCol w="2378705">
                  <a:extLst>
                    <a:ext uri="{9D8B030D-6E8A-4147-A177-3AD203B41FA5}">
                      <a16:colId xmlns:a16="http://schemas.microsoft.com/office/drawing/2014/main" val="4280851273"/>
                    </a:ext>
                  </a:extLst>
                </a:gridCol>
                <a:gridCol w="927652">
                  <a:extLst>
                    <a:ext uri="{9D8B030D-6E8A-4147-A177-3AD203B41FA5}">
                      <a16:colId xmlns:a16="http://schemas.microsoft.com/office/drawing/2014/main" val="3800127488"/>
                    </a:ext>
                  </a:extLst>
                </a:gridCol>
              </a:tblGrid>
              <a:tr h="708526">
                <a:tc>
                  <a:txBody>
                    <a:bodyPr/>
                    <a:lstStyle/>
                    <a:p>
                      <a:pPr>
                        <a:lnSpc>
                          <a:spcPct val="107000"/>
                        </a:lnSpc>
                      </a:pPr>
                      <a:endParaRPr lang="es-MX" sz="1100">
                        <a:effectLst/>
                        <a:latin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Uso del sistema(1-8)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Calidad Documentación(9-15)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Calidad de interfaz(16-18)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General</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550733327"/>
                  </a:ext>
                </a:extLst>
              </a:tr>
              <a:tr h="487947">
                <a:tc>
                  <a:txBody>
                    <a:bodyPr/>
                    <a:lstStyle/>
                    <a:p>
                      <a:pPr>
                        <a:lnSpc>
                          <a:spcPct val="107000"/>
                        </a:lnSpc>
                        <a:spcAft>
                          <a:spcPts val="800"/>
                        </a:spcAft>
                      </a:pPr>
                      <a:r>
                        <a:rPr lang="es-MX" sz="1100" dirty="0" err="1">
                          <a:effectLst/>
                        </a:rPr>
                        <a:t>promedo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5.952380952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5.952380952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403014723"/>
                  </a:ext>
                </a:extLst>
              </a:tr>
              <a:tr h="708526">
                <a:tc>
                  <a:txBody>
                    <a:bodyPr/>
                    <a:lstStyle/>
                    <a:p>
                      <a:pPr>
                        <a:lnSpc>
                          <a:spcPct val="107000"/>
                        </a:lnSpc>
                        <a:spcAft>
                          <a:spcPts val="800"/>
                        </a:spcAft>
                      </a:pPr>
                      <a:r>
                        <a:rPr lang="es-MX" sz="1100">
                          <a:effectLst/>
                        </a:rPr>
                        <a:t>desviación estándar</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0.265985525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0.3086067</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0.101015254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dirty="0">
                          <a:effectLst/>
                        </a:rPr>
                        <a:t>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579044472"/>
                  </a:ext>
                </a:extLst>
              </a:tr>
            </a:tbl>
          </a:graphicData>
        </a:graphic>
      </p:graphicFrame>
      <p:sp>
        <p:nvSpPr>
          <p:cNvPr id="6" name="Rectangle 1">
            <a:extLst>
              <a:ext uri="{FF2B5EF4-FFF2-40B4-BE49-F238E27FC236}">
                <a16:creationId xmlns:a16="http://schemas.microsoft.com/office/drawing/2014/main" id="{28C97D9B-4DDE-41E9-83E1-295237C1466B}"/>
              </a:ext>
            </a:extLst>
          </p:cNvPr>
          <p:cNvSpPr>
            <a:spLocks noChangeArrowheads="1"/>
          </p:cNvSpPr>
          <p:nvPr/>
        </p:nvSpPr>
        <p:spPr bwMode="auto">
          <a:xfrm>
            <a:off x="-1802296" y="-16916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Prototipo Funcional vs No Funcional.</a:t>
            </a:r>
            <a:endParaRPr kumimoji="0" lang="es-MX" altLang="es-MX"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Estadisticas Prototipo No Funcional.</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7957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17A8E-5152-429E-AF74-D10A38213089}"/>
              </a:ext>
            </a:extLst>
          </p:cNvPr>
          <p:cNvSpPr>
            <a:spLocks noGrp="1"/>
          </p:cNvSpPr>
          <p:nvPr>
            <p:ph type="title"/>
          </p:nvPr>
        </p:nvSpPr>
        <p:spPr/>
        <p:txBody>
          <a:bodyPr/>
          <a:lstStyle/>
          <a:p>
            <a:r>
              <a:rPr lang="es-MX" dirty="0"/>
              <a:t>Estadísticas prototipo funcional</a:t>
            </a:r>
          </a:p>
        </p:txBody>
      </p:sp>
      <p:graphicFrame>
        <p:nvGraphicFramePr>
          <p:cNvPr id="4" name="Marcador de contenido 3">
            <a:extLst>
              <a:ext uri="{FF2B5EF4-FFF2-40B4-BE49-F238E27FC236}">
                <a16:creationId xmlns:a16="http://schemas.microsoft.com/office/drawing/2014/main" id="{BFF7AC42-54F3-4E73-9421-EBBC75BA21FF}"/>
              </a:ext>
            </a:extLst>
          </p:cNvPr>
          <p:cNvGraphicFramePr>
            <a:graphicFrameLocks noGrp="1"/>
          </p:cNvGraphicFramePr>
          <p:nvPr>
            <p:ph idx="1"/>
            <p:extLst>
              <p:ext uri="{D42A27DB-BD31-4B8C-83A1-F6EECF244321}">
                <p14:modId xmlns:p14="http://schemas.microsoft.com/office/powerpoint/2010/main" val="4137352533"/>
              </p:ext>
            </p:extLst>
          </p:nvPr>
        </p:nvGraphicFramePr>
        <p:xfrm>
          <a:off x="1428433" y="4512786"/>
          <a:ext cx="8953817" cy="1904999"/>
        </p:xfrm>
        <a:graphic>
          <a:graphicData uri="http://schemas.openxmlformats.org/drawingml/2006/table">
            <a:tbl>
              <a:tblPr>
                <a:tableStyleId>{5C22544A-7EE6-4342-B048-85BDC9FD1C3A}</a:tableStyleId>
              </a:tblPr>
              <a:tblGrid>
                <a:gridCol w="1051566">
                  <a:extLst>
                    <a:ext uri="{9D8B030D-6E8A-4147-A177-3AD203B41FA5}">
                      <a16:colId xmlns:a16="http://schemas.microsoft.com/office/drawing/2014/main" val="569680160"/>
                    </a:ext>
                  </a:extLst>
                </a:gridCol>
                <a:gridCol w="1643138">
                  <a:extLst>
                    <a:ext uri="{9D8B030D-6E8A-4147-A177-3AD203B41FA5}">
                      <a16:colId xmlns:a16="http://schemas.microsoft.com/office/drawing/2014/main" val="3979152578"/>
                    </a:ext>
                  </a:extLst>
                </a:gridCol>
                <a:gridCol w="2347034">
                  <a:extLst>
                    <a:ext uri="{9D8B030D-6E8A-4147-A177-3AD203B41FA5}">
                      <a16:colId xmlns:a16="http://schemas.microsoft.com/office/drawing/2014/main" val="1441447718"/>
                    </a:ext>
                  </a:extLst>
                </a:gridCol>
                <a:gridCol w="2692563">
                  <a:extLst>
                    <a:ext uri="{9D8B030D-6E8A-4147-A177-3AD203B41FA5}">
                      <a16:colId xmlns:a16="http://schemas.microsoft.com/office/drawing/2014/main" val="2287519358"/>
                    </a:ext>
                  </a:extLst>
                </a:gridCol>
                <a:gridCol w="1219516">
                  <a:extLst>
                    <a:ext uri="{9D8B030D-6E8A-4147-A177-3AD203B41FA5}">
                      <a16:colId xmlns:a16="http://schemas.microsoft.com/office/drawing/2014/main" val="3806432251"/>
                    </a:ext>
                  </a:extLst>
                </a:gridCol>
              </a:tblGrid>
              <a:tr h="762179">
                <a:tc>
                  <a:txBody>
                    <a:bodyPr/>
                    <a:lstStyle/>
                    <a:p>
                      <a:pPr algn="l">
                        <a:lnSpc>
                          <a:spcPct val="107000"/>
                        </a:lnSpc>
                      </a:pPr>
                      <a:endParaRPr lang="es-MX" sz="1100">
                        <a:effectLst/>
                        <a:latin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Uso del sistema(1-8)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Calidad Documentación(9-15)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Calidad de interfaz(16-18)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dirty="0">
                          <a:effectLst/>
                        </a:rPr>
                        <a:t>General</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554298976"/>
                  </a:ext>
                </a:extLst>
              </a:tr>
              <a:tr h="317275">
                <a:tc>
                  <a:txBody>
                    <a:bodyPr/>
                    <a:lstStyle/>
                    <a:p>
                      <a:pPr algn="l">
                        <a:lnSpc>
                          <a:spcPct val="107000"/>
                        </a:lnSpc>
                        <a:spcAft>
                          <a:spcPts val="800"/>
                        </a:spcAft>
                      </a:pPr>
                      <a:r>
                        <a:rPr lang="es-MX" sz="1100">
                          <a:effectLst/>
                        </a:rPr>
                        <a:t>Alto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dirty="0">
                          <a:effectLst/>
                        </a:rPr>
                        <a:t>6</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76681302"/>
                  </a:ext>
                </a:extLst>
              </a:tr>
              <a:tr h="317275">
                <a:tc>
                  <a:txBody>
                    <a:bodyPr/>
                    <a:lstStyle/>
                    <a:p>
                      <a:pPr algn="l">
                        <a:lnSpc>
                          <a:spcPct val="107000"/>
                        </a:lnSpc>
                        <a:spcAft>
                          <a:spcPts val="800"/>
                        </a:spcAft>
                      </a:pPr>
                      <a:r>
                        <a:rPr lang="es-MX" sz="1100">
                          <a:effectLst/>
                        </a:rPr>
                        <a:t>Bajo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5.7</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491837712"/>
                  </a:ext>
                </a:extLst>
              </a:tr>
              <a:tr h="508270">
                <a:tc>
                  <a:txBody>
                    <a:bodyPr/>
                    <a:lstStyle/>
                    <a:p>
                      <a:pPr algn="l">
                        <a:lnSpc>
                          <a:spcPct val="107000"/>
                        </a:lnSpc>
                        <a:spcAft>
                          <a:spcPts val="800"/>
                        </a:spcAft>
                      </a:pPr>
                      <a:r>
                        <a:rPr lang="es-MX" sz="1100">
                          <a:effectLst/>
                        </a:rPr>
                        <a:t>Promedio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5.952380952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5.952380952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a:effectLst/>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gn="l">
                        <a:lnSpc>
                          <a:spcPct val="107000"/>
                        </a:lnSpc>
                        <a:spcAft>
                          <a:spcPts val="800"/>
                        </a:spcAft>
                      </a:pPr>
                      <a:r>
                        <a:rPr lang="es-MX" sz="1100" dirty="0">
                          <a:effectLst/>
                        </a:rPr>
                        <a:t>6</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073585610"/>
                  </a:ext>
                </a:extLst>
              </a:tr>
            </a:tbl>
          </a:graphicData>
        </a:graphic>
      </p:graphicFrame>
      <p:graphicFrame>
        <p:nvGraphicFramePr>
          <p:cNvPr id="5" name="Tabla 4">
            <a:extLst>
              <a:ext uri="{FF2B5EF4-FFF2-40B4-BE49-F238E27FC236}">
                <a16:creationId xmlns:a16="http://schemas.microsoft.com/office/drawing/2014/main" id="{84AB5C35-6199-445D-8DE7-A52033D995E1}"/>
              </a:ext>
            </a:extLst>
          </p:cNvPr>
          <p:cNvGraphicFramePr>
            <a:graphicFrameLocks noGrp="1"/>
          </p:cNvGraphicFramePr>
          <p:nvPr>
            <p:extLst>
              <p:ext uri="{D42A27DB-BD31-4B8C-83A1-F6EECF244321}">
                <p14:modId xmlns:p14="http://schemas.microsoft.com/office/powerpoint/2010/main" val="3387325504"/>
              </p:ext>
            </p:extLst>
          </p:nvPr>
        </p:nvGraphicFramePr>
        <p:xfrm>
          <a:off x="1427163" y="2036286"/>
          <a:ext cx="8955088" cy="1904999"/>
        </p:xfrm>
        <a:graphic>
          <a:graphicData uri="http://schemas.openxmlformats.org/drawingml/2006/table">
            <a:tbl>
              <a:tblPr>
                <a:tableStyleId>{5C22544A-7EE6-4342-B048-85BDC9FD1C3A}</a:tableStyleId>
              </a:tblPr>
              <a:tblGrid>
                <a:gridCol w="1065916">
                  <a:extLst>
                    <a:ext uri="{9D8B030D-6E8A-4147-A177-3AD203B41FA5}">
                      <a16:colId xmlns:a16="http://schemas.microsoft.com/office/drawing/2014/main" val="1323641130"/>
                    </a:ext>
                  </a:extLst>
                </a:gridCol>
                <a:gridCol w="2259570">
                  <a:extLst>
                    <a:ext uri="{9D8B030D-6E8A-4147-A177-3AD203B41FA5}">
                      <a16:colId xmlns:a16="http://schemas.microsoft.com/office/drawing/2014/main" val="4165014490"/>
                    </a:ext>
                  </a:extLst>
                </a:gridCol>
                <a:gridCol w="2304654">
                  <a:extLst>
                    <a:ext uri="{9D8B030D-6E8A-4147-A177-3AD203B41FA5}">
                      <a16:colId xmlns:a16="http://schemas.microsoft.com/office/drawing/2014/main" val="33059458"/>
                    </a:ext>
                  </a:extLst>
                </a:gridCol>
                <a:gridCol w="2180136">
                  <a:extLst>
                    <a:ext uri="{9D8B030D-6E8A-4147-A177-3AD203B41FA5}">
                      <a16:colId xmlns:a16="http://schemas.microsoft.com/office/drawing/2014/main" val="851809946"/>
                    </a:ext>
                  </a:extLst>
                </a:gridCol>
                <a:gridCol w="1144812">
                  <a:extLst>
                    <a:ext uri="{9D8B030D-6E8A-4147-A177-3AD203B41FA5}">
                      <a16:colId xmlns:a16="http://schemas.microsoft.com/office/drawing/2014/main" val="3171802613"/>
                    </a:ext>
                  </a:extLst>
                </a:gridCol>
              </a:tblGrid>
              <a:tr h="708526">
                <a:tc>
                  <a:txBody>
                    <a:bodyPr/>
                    <a:lstStyle/>
                    <a:p>
                      <a:pPr>
                        <a:lnSpc>
                          <a:spcPct val="107000"/>
                        </a:lnSpc>
                      </a:pPr>
                      <a:endParaRPr lang="es-MX" sz="1100">
                        <a:effectLst/>
                        <a:latin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Uso del sistema(1-8)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Calidad Documentación(9-15)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Calidad de interfaz(16-18)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General</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051502835"/>
                  </a:ext>
                </a:extLst>
              </a:tr>
              <a:tr h="487947">
                <a:tc>
                  <a:txBody>
                    <a:bodyPr/>
                    <a:lstStyle/>
                    <a:p>
                      <a:pPr>
                        <a:lnSpc>
                          <a:spcPct val="107000"/>
                        </a:lnSpc>
                        <a:spcAft>
                          <a:spcPts val="800"/>
                        </a:spcAft>
                      </a:pPr>
                      <a:r>
                        <a:rPr lang="es-MX" sz="1100">
                          <a:effectLst/>
                        </a:rPr>
                        <a:t>promedio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6.1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5.75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5.4</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4077604587"/>
                  </a:ext>
                </a:extLst>
              </a:tr>
              <a:tr h="708526">
                <a:tc>
                  <a:txBody>
                    <a:bodyPr/>
                    <a:lstStyle/>
                    <a:p>
                      <a:pPr>
                        <a:lnSpc>
                          <a:spcPct val="107000"/>
                        </a:lnSpc>
                        <a:spcAft>
                          <a:spcPts val="800"/>
                        </a:spcAft>
                      </a:pPr>
                      <a:r>
                        <a:rPr lang="es-MX" sz="1100">
                          <a:effectLst/>
                        </a:rPr>
                        <a:t>desviación estándar</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0.3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0.3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a:effectLst/>
                        </a:rPr>
                        <a:t>0.2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s-MX" sz="1100" dirty="0">
                          <a:effectLst/>
                        </a:rPr>
                        <a:t>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282345380"/>
                  </a:ext>
                </a:extLst>
              </a:tr>
            </a:tbl>
          </a:graphicData>
        </a:graphic>
      </p:graphicFrame>
      <p:sp>
        <p:nvSpPr>
          <p:cNvPr id="6" name="Rectangle 1">
            <a:extLst>
              <a:ext uri="{FF2B5EF4-FFF2-40B4-BE49-F238E27FC236}">
                <a16:creationId xmlns:a16="http://schemas.microsoft.com/office/drawing/2014/main" id="{85B4B7CE-4290-4410-BD00-A87E2D3781ED}"/>
              </a:ext>
            </a:extLst>
          </p:cNvPr>
          <p:cNvSpPr>
            <a:spLocks noChangeArrowheads="1"/>
          </p:cNvSpPr>
          <p:nvPr/>
        </p:nvSpPr>
        <p:spPr bwMode="auto">
          <a:xfrm>
            <a:off x="-2011045" y="-16365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4116227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7E86F-87DC-4E09-A025-DB4683C3FBDC}"/>
              </a:ext>
            </a:extLst>
          </p:cNvPr>
          <p:cNvSpPr>
            <a:spLocks noGrp="1"/>
          </p:cNvSpPr>
          <p:nvPr>
            <p:ph type="title"/>
          </p:nvPr>
        </p:nvSpPr>
        <p:spPr>
          <a:xfrm>
            <a:off x="960784" y="284922"/>
            <a:ext cx="9905998" cy="781878"/>
          </a:xfrm>
        </p:spPr>
        <p:txBody>
          <a:bodyPr/>
          <a:lstStyle/>
          <a:p>
            <a:r>
              <a:rPr lang="es-MX" dirty="0"/>
              <a:t>Primer modelo</a:t>
            </a:r>
          </a:p>
        </p:txBody>
      </p:sp>
      <p:sp>
        <p:nvSpPr>
          <p:cNvPr id="3" name="Marcador de contenido 2">
            <a:extLst>
              <a:ext uri="{FF2B5EF4-FFF2-40B4-BE49-F238E27FC236}">
                <a16:creationId xmlns:a16="http://schemas.microsoft.com/office/drawing/2014/main" id="{38079B1C-59F7-412A-8B05-DB256AD83CD9}"/>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55BCDBEA-F8B8-4EB3-9B07-0B897F6B6DEE}"/>
              </a:ext>
            </a:extLst>
          </p:cNvPr>
          <p:cNvPicPr/>
          <p:nvPr/>
        </p:nvPicPr>
        <p:blipFill>
          <a:blip r:embed="rId2">
            <a:extLst>
              <a:ext uri="{28A0092B-C50C-407E-A947-70E740481C1C}">
                <a14:useLocalDpi xmlns:a14="http://schemas.microsoft.com/office/drawing/2010/main" val="0"/>
              </a:ext>
            </a:extLst>
          </a:blip>
          <a:stretch>
            <a:fillRect/>
          </a:stretch>
        </p:blipFill>
        <p:spPr>
          <a:xfrm>
            <a:off x="357809" y="1272207"/>
            <a:ext cx="11370365" cy="5300871"/>
          </a:xfrm>
          <a:prstGeom prst="rect">
            <a:avLst/>
          </a:prstGeom>
        </p:spPr>
      </p:pic>
    </p:spTree>
    <p:extLst>
      <p:ext uri="{BB962C8B-B14F-4D97-AF65-F5344CB8AC3E}">
        <p14:creationId xmlns:p14="http://schemas.microsoft.com/office/powerpoint/2010/main" val="356928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9DE1A0-0C32-4E19-AAFA-BC4C4E174838}"/>
              </a:ext>
            </a:extLst>
          </p:cNvPr>
          <p:cNvSpPr>
            <a:spLocks noGrp="1"/>
          </p:cNvSpPr>
          <p:nvPr>
            <p:ph type="title"/>
          </p:nvPr>
        </p:nvSpPr>
        <p:spPr>
          <a:xfrm>
            <a:off x="942631" y="344556"/>
            <a:ext cx="9905998" cy="1139687"/>
          </a:xfrm>
        </p:spPr>
        <p:txBody>
          <a:bodyPr/>
          <a:lstStyle/>
          <a:p>
            <a:r>
              <a:rPr lang="es-MX" dirty="0"/>
              <a:t>Segundo modelo</a:t>
            </a:r>
          </a:p>
        </p:txBody>
      </p:sp>
      <p:pic>
        <p:nvPicPr>
          <p:cNvPr id="4" name="Marcador de contenido 3">
            <a:extLst>
              <a:ext uri="{FF2B5EF4-FFF2-40B4-BE49-F238E27FC236}">
                <a16:creationId xmlns:a16="http://schemas.microsoft.com/office/drawing/2014/main" id="{E884D88C-0E65-4176-A7A0-0F433FB9AB7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0818" y="1219198"/>
            <a:ext cx="11357112" cy="5638801"/>
          </a:xfrm>
          <a:prstGeom prst="rect">
            <a:avLst/>
          </a:prstGeom>
          <a:noFill/>
          <a:ln>
            <a:noFill/>
          </a:ln>
        </p:spPr>
      </p:pic>
    </p:spTree>
    <p:extLst>
      <p:ext uri="{BB962C8B-B14F-4D97-AF65-F5344CB8AC3E}">
        <p14:creationId xmlns:p14="http://schemas.microsoft.com/office/powerpoint/2010/main" val="192165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4578DB-1DF6-413D-8B6D-86AB16836DEE}"/>
              </a:ext>
            </a:extLst>
          </p:cNvPr>
          <p:cNvSpPr>
            <a:spLocks noGrp="1"/>
          </p:cNvSpPr>
          <p:nvPr>
            <p:ph type="title"/>
          </p:nvPr>
        </p:nvSpPr>
        <p:spPr/>
        <p:txBody>
          <a:bodyPr/>
          <a:lstStyle/>
          <a:p>
            <a:r>
              <a:rPr lang="es-MX" dirty="0"/>
              <a:t>Video </a:t>
            </a:r>
          </a:p>
        </p:txBody>
      </p:sp>
      <p:pic>
        <p:nvPicPr>
          <p:cNvPr id="4" name="Video_1550448596_Trim">
            <a:hlinkClick r:id="" action="ppaction://media"/>
            <a:extLst>
              <a:ext uri="{FF2B5EF4-FFF2-40B4-BE49-F238E27FC236}">
                <a16:creationId xmlns:a16="http://schemas.microsoft.com/office/drawing/2014/main" id="{85E296DA-1980-4574-A18E-86327606D2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11994" y="360352"/>
            <a:ext cx="10764836" cy="5888048"/>
          </a:xfrm>
        </p:spPr>
      </p:pic>
    </p:spTree>
    <p:extLst>
      <p:ext uri="{BB962C8B-B14F-4D97-AF65-F5344CB8AC3E}">
        <p14:creationId xmlns:p14="http://schemas.microsoft.com/office/powerpoint/2010/main" val="247934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39669-A96A-4B6F-AB24-64D78ADFA0F5}"/>
              </a:ext>
            </a:extLst>
          </p:cNvPr>
          <p:cNvSpPr>
            <a:spLocks noGrp="1"/>
          </p:cNvSpPr>
          <p:nvPr>
            <p:ph type="title"/>
          </p:nvPr>
        </p:nvSpPr>
        <p:spPr>
          <a:xfrm>
            <a:off x="887896" y="609600"/>
            <a:ext cx="10159515" cy="1905000"/>
          </a:xfrm>
        </p:spPr>
        <p:txBody>
          <a:bodyPr/>
          <a:lstStyle/>
          <a:p>
            <a:r>
              <a:rPr lang="es-MX" dirty="0"/>
              <a:t>Prototipo funcional vs prototipo no funcional</a:t>
            </a:r>
          </a:p>
        </p:txBody>
      </p:sp>
      <p:pic>
        <p:nvPicPr>
          <p:cNvPr id="5" name="Marcador de contenido 4">
            <a:extLst>
              <a:ext uri="{FF2B5EF4-FFF2-40B4-BE49-F238E27FC236}">
                <a16:creationId xmlns:a16="http://schemas.microsoft.com/office/drawing/2014/main" id="{606BDA21-8A93-4727-8C22-95DEBD12ADCC}"/>
              </a:ext>
            </a:extLst>
          </p:cNvPr>
          <p:cNvPicPr>
            <a:picLocks noGrp="1" noChangeAspect="1"/>
          </p:cNvPicPr>
          <p:nvPr>
            <p:ph idx="1"/>
          </p:nvPr>
        </p:nvPicPr>
        <p:blipFill>
          <a:blip r:embed="rId2"/>
          <a:stretch>
            <a:fillRect/>
          </a:stretch>
        </p:blipFill>
        <p:spPr>
          <a:xfrm rot="10800000">
            <a:off x="6880627" y="2522061"/>
            <a:ext cx="5112590" cy="3838147"/>
          </a:xfrm>
        </p:spPr>
      </p:pic>
      <p:pic>
        <p:nvPicPr>
          <p:cNvPr id="6" name="Imagen 5">
            <a:extLst>
              <a:ext uri="{FF2B5EF4-FFF2-40B4-BE49-F238E27FC236}">
                <a16:creationId xmlns:a16="http://schemas.microsoft.com/office/drawing/2014/main" id="{84A27583-595B-4A33-9A1A-24F5AF70B2C2}"/>
              </a:ext>
            </a:extLst>
          </p:cNvPr>
          <p:cNvPicPr>
            <a:picLocks noChangeAspect="1"/>
          </p:cNvPicPr>
          <p:nvPr/>
        </p:nvPicPr>
        <p:blipFill rotWithShape="1">
          <a:blip r:embed="rId3"/>
          <a:srcRect l="7282" t="-24" r="7282"/>
          <a:stretch/>
        </p:blipFill>
        <p:spPr>
          <a:xfrm>
            <a:off x="569844" y="2522061"/>
            <a:ext cx="5830956" cy="3838147"/>
          </a:xfrm>
          <a:prstGeom prst="rect">
            <a:avLst/>
          </a:prstGeom>
        </p:spPr>
      </p:pic>
    </p:spTree>
    <p:extLst>
      <p:ext uri="{BB962C8B-B14F-4D97-AF65-F5344CB8AC3E}">
        <p14:creationId xmlns:p14="http://schemas.microsoft.com/office/powerpoint/2010/main" val="2344117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DE2FB9-E8E0-42A2-9F7F-4E92BDB52B67}"/>
              </a:ext>
            </a:extLst>
          </p:cNvPr>
          <p:cNvSpPr>
            <a:spLocks noGrp="1"/>
          </p:cNvSpPr>
          <p:nvPr>
            <p:ph type="title"/>
          </p:nvPr>
        </p:nvSpPr>
        <p:spPr/>
        <p:txBody>
          <a:bodyPr/>
          <a:lstStyle/>
          <a:p>
            <a:r>
              <a:rPr lang="es-MX" dirty="0"/>
              <a:t>conclusión</a:t>
            </a:r>
          </a:p>
        </p:txBody>
      </p:sp>
      <p:sp>
        <p:nvSpPr>
          <p:cNvPr id="3" name="Marcador de contenido 2">
            <a:extLst>
              <a:ext uri="{FF2B5EF4-FFF2-40B4-BE49-F238E27FC236}">
                <a16:creationId xmlns:a16="http://schemas.microsoft.com/office/drawing/2014/main" id="{AA1F9C5B-1F4B-4D66-9D6E-6B59AA5BA93C}"/>
              </a:ext>
            </a:extLst>
          </p:cNvPr>
          <p:cNvSpPr>
            <a:spLocks noGrp="1"/>
          </p:cNvSpPr>
          <p:nvPr>
            <p:ph idx="1"/>
          </p:nvPr>
        </p:nvSpPr>
        <p:spPr>
          <a:xfrm>
            <a:off x="781878" y="2226365"/>
            <a:ext cx="10265533" cy="4280452"/>
          </a:xfrm>
        </p:spPr>
        <p:txBody>
          <a:bodyPr>
            <a:normAutofit/>
          </a:bodyPr>
          <a:lstStyle/>
          <a:p>
            <a:r>
              <a:rPr lang="es-MX" dirty="0">
                <a:effectLst/>
              </a:rPr>
              <a:t>Notamos que el uso del sistema mejoro un poco al tener pocos errores y mejorar de acuerdo a los cambios propuestos en el prototipo no funcional, así también en nuestra primera evaluación nos dimos cuenta de que no contábamos con letreros que le indicaran al usuario que hacer, notando como punto débil este apartado por lo cual baja considerablemente la parte de documentación, pues si bien es intuitivo la parte del quitado del dispositivo no era totalmente clara.</a:t>
            </a:r>
          </a:p>
          <a:p>
            <a:r>
              <a:rPr lang="es-MX" dirty="0">
                <a:effectLst/>
              </a:rPr>
              <a:t>La calidad de la interfaz fue otro apartado donde fuimos castigados al ser no tan visualmente atractiva, lo cual se podría mejorar desde un punto vista grafico daño un aspecto más estilizado a nuestros iconos y botones.</a:t>
            </a:r>
          </a:p>
          <a:p>
            <a:endParaRPr lang="es-MX" dirty="0"/>
          </a:p>
        </p:txBody>
      </p:sp>
    </p:spTree>
    <p:extLst>
      <p:ext uri="{BB962C8B-B14F-4D97-AF65-F5344CB8AC3E}">
        <p14:creationId xmlns:p14="http://schemas.microsoft.com/office/powerpoint/2010/main" val="11397085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docProps/app.xml><?xml version="1.0" encoding="utf-8"?>
<Properties xmlns="http://schemas.openxmlformats.org/officeDocument/2006/extended-properties" xmlns:vt="http://schemas.openxmlformats.org/officeDocument/2006/docPropsVTypes">
  <Template>TM03457485[[fn=Malla]]</Template>
  <TotalTime>145</TotalTime>
  <Words>284</Words>
  <Application>Microsoft Office PowerPoint</Application>
  <PresentationFormat>Panorámica</PresentationFormat>
  <Paragraphs>79</Paragraphs>
  <Slides>8</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Arial</vt:lpstr>
      <vt:lpstr>Calibri</vt:lpstr>
      <vt:lpstr>Century Gothic</vt:lpstr>
      <vt:lpstr>Malla</vt:lpstr>
      <vt:lpstr>Mesa interactiva Prototipo Funcional </vt:lpstr>
      <vt:lpstr>Estadísticas del  prototipo funcional vs prototipo no funcional</vt:lpstr>
      <vt:lpstr>Estadísticas prototipo funcional</vt:lpstr>
      <vt:lpstr>Primer modelo</vt:lpstr>
      <vt:lpstr>Segundo modelo</vt:lpstr>
      <vt:lpstr>Video </vt:lpstr>
      <vt:lpstr>Prototipo funcional vs prototipo no funcional</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Mesa interactiva Prototipo Funcional</dc:title>
  <dc:creator>Mariana</dc:creator>
  <cp:lastModifiedBy>Mariana</cp:lastModifiedBy>
  <cp:revision>8</cp:revision>
  <dcterms:created xsi:type="dcterms:W3CDTF">2019-02-18T04:53:11Z</dcterms:created>
  <dcterms:modified xsi:type="dcterms:W3CDTF">2019-02-18T07:19:48Z</dcterms:modified>
</cp:coreProperties>
</file>